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35" r:id="rId3"/>
    <p:sldId id="315" r:id="rId4"/>
    <p:sldId id="320" r:id="rId5"/>
    <p:sldId id="257" r:id="rId6"/>
    <p:sldId id="323" r:id="rId7"/>
    <p:sldId id="322" r:id="rId8"/>
    <p:sldId id="326" r:id="rId9"/>
    <p:sldId id="261" r:id="rId10"/>
    <p:sldId id="332" r:id="rId11"/>
    <p:sldId id="333" r:id="rId12"/>
    <p:sldId id="334" r:id="rId13"/>
    <p:sldId id="329" r:id="rId14"/>
    <p:sldId id="330" r:id="rId15"/>
    <p:sldId id="321" r:id="rId16"/>
    <p:sldId id="336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70"/>
    <p:restoredTop sz="73691"/>
  </p:normalViewPr>
  <p:slideViewPr>
    <p:cSldViewPr snapToGrid="0">
      <p:cViewPr varScale="1">
        <p:scale>
          <a:sx n="91" d="100"/>
          <a:sy n="91" d="100"/>
        </p:scale>
        <p:origin x="1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28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3B5E2CB-DBE6-DCE8-5471-864866F98F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585F76-E309-12F6-3EEA-31D8EDED77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3E7B6-91AD-4F4D-BE6D-6A8F3E4A7E8A}" type="datetimeFigureOut">
              <a:rPr lang="de-DE" smtClean="0"/>
              <a:t>07.11.24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B92C2-7612-B92F-D9D9-857D8E5C5E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0150E8-F80A-E6BB-0F8D-F3A89B6BEA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15BAD-6A74-A444-BFD5-9DA66FC6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057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A8297-B8EC-1C4A-9BBB-1677B1E33467}" type="datetimeFigureOut">
              <a:rPr lang="de-DE" smtClean="0"/>
              <a:t>07.11.24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A1667-8153-7949-A77B-2975951DBB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49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225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Lehrkraft erstellt Inhalte in LMS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alle Lerninhalte, ergänzende Materialien, Aufgaben und Hilfestellungen sind im LMS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(Johannes)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392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Lehrkraft fügt Tutor hinzu, der Inhalte als Wissensbasis nutzt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KI kann auf definierte Kontexte (die Lerninhalte aus dem LMS) zugreifen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(Johannes)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95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Lernende interagieren mit Tutor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im Kontextfenster oder als Vektor wird das „Wissen“ übergeben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LLM formuliert -&gt; das kann es am besten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(Johannes)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267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(Johannes)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046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(Johannes)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616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43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184C6-794A-7B0E-1BDB-B55399A3A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338E0B6-45A2-583E-B658-5387BCB0A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64162A-BE22-EA81-EBE7-D5B66D1161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individuelle Unterstützung und Anpassung an Lernstile, z.B. mit Differenzieren von Material und automatisierte Erstellung von individualisierten Lernsituationen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interaktive Auseinandersetzung mit den Lerninhalten mit Erklärung komplexer Konzepte und sofortigem Feedback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Unterstützung beim Schreiben mit Anregungen zu Struktur, Formulierungen sowie Stil und Grammatik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selbstbestimmte und selbstgesteuerte Lernerfahrung, zeit- und ortsunabhängiges Lernen bis zur Vorbereitung auf Prüfungen mit persönlichen Lernplänen und Simulationen mit automatisierter Erstellung von individualisierten Lernsituationen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Dialoge und Diskussionen sowie Denkanstöße für komplexe Aufgabenstellungen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Aufbereitung von Lerninhalten für mehr Barrierefreiheit und Inklusion, z.B. leichte Sprache oder DaZ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FE274F-61E6-C727-1355-9F10E16C3F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107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(Christian)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903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i="0" dirty="0"/>
              <a:t>Empfehlungen der SWK vom 08.01.24, </a:t>
            </a:r>
            <a:r>
              <a:rPr lang="de-DE" dirty="0"/>
              <a:t>aus unserer Sicht deutlich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Ausgleich sozialer/gesellschaftlicher Unterschiede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Datenschutzvorgaben und Kontrolle bevorzugen stark Open Source Modelle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(Christian)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847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i="0" dirty="0"/>
              <a:t>Empfehlungen der SWK vom 08.01.24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Bildungsgerechtigkeit statt Leistungsschere -&gt; Ausgleich sozialer/gesellschaftlicher Unterschiede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(Christian)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83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Zugang hürdenfrei und nach Möglichkeit kostenlos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(Johannes)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514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„Warum der Aufwand?“</a:t>
            </a:r>
          </a:p>
          <a:p>
            <a:pPr marL="171450" indent="-171450">
              <a:buFontTx/>
              <a:buChar char="-"/>
            </a:pPr>
            <a:r>
              <a:rPr lang="de-DE" dirty="0"/>
              <a:t>Systeme müssen richtig angelegt sein, weil der Datenschutz sonst “den Hahn zudreht“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(Christian)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401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Halluzinationen einer KI sollen durch eine KI kontrolliert werden?</a:t>
            </a:r>
          </a:p>
          <a:p>
            <a:pPr marL="171450" indent="-171450">
              <a:buFontTx/>
              <a:buChar char="-"/>
            </a:pPr>
            <a:r>
              <a:rPr lang="de-DE" dirty="0"/>
              <a:t>Kernkompetenzen, wie „Kritisches Denken“ werden noch wichtiger!</a:t>
            </a:r>
          </a:p>
          <a:p>
            <a:endParaRPr lang="de-DE" dirty="0"/>
          </a:p>
          <a:p>
            <a:r>
              <a:rPr lang="de-DE" dirty="0"/>
              <a:t>(Johannes)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38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Lehrkraft hat es in der Regel nicht nur für eine Schülerin oder für einen Schüler unpassend erklärt</a:t>
            </a:r>
          </a:p>
          <a:p>
            <a:pPr marL="171450" indent="-171450">
              <a:buFontTx/>
              <a:buChar char="-"/>
            </a:pPr>
            <a:r>
              <a:rPr lang="de-DE" dirty="0"/>
              <a:t>Lehrkraft erhält keine direkte Rückmeldung zu Verständnisschwierigkeiten</a:t>
            </a:r>
          </a:p>
          <a:p>
            <a:pPr marL="171450" indent="-171450">
              <a:buFontTx/>
              <a:buChar char="-"/>
            </a:pPr>
            <a:r>
              <a:rPr lang="de-DE" dirty="0"/>
              <a:t>Informationen werden auf die bequemste Art erhalten</a:t>
            </a:r>
          </a:p>
          <a:p>
            <a:pPr marL="171450" indent="-171450">
              <a:buFontTx/>
              <a:buChar char="-"/>
            </a:pPr>
            <a:r>
              <a:rPr lang="de-DE" dirty="0"/>
              <a:t>Antwort der KI trägt nur wenig oder nicht zum Lernen bei</a:t>
            </a:r>
          </a:p>
          <a:p>
            <a:pPr marL="171450" indent="-171450">
              <a:buFontTx/>
              <a:buChar char="-"/>
            </a:pPr>
            <a:r>
              <a:rPr lang="de-DE" dirty="0"/>
              <a:t>Illusion von Kompetenz möglich</a:t>
            </a:r>
          </a:p>
          <a:p>
            <a:pPr marL="0" indent="0">
              <a:buFontTx/>
              <a:buNone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(Christian)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617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Anforderungen führen zu weiteren Rollen für die KI-Unterstützung</a:t>
            </a:r>
          </a:p>
          <a:p>
            <a:pPr marL="0" indent="0">
              <a:buFontTx/>
              <a:buNone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(Christian)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1667-8153-7949-A77B-2975951DBB2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66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CCF19-44EF-F171-4B84-818D33E08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3DD98A-F873-48AC-9FFC-0BDAEB519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57E27C-779F-C194-4C00-9A1117CF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Landesinitiative n-21: Schulen in Niedersachsen online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7A6469-4BD9-ED8A-FA38-1EC7F938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E270-BDB6-C94A-904E-1C89426093D2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BE8027-21A1-090C-F519-9FE5DDA4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4B2E-6EC0-DA44-BA7E-E48CE9D7FF37}" type="datetimeFigureOut">
              <a:rPr lang="de-DE" smtClean="0"/>
              <a:t>07.11.24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79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F19827-79A6-8EBA-D781-B7D5497EC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8099"/>
            <a:ext cx="10515600" cy="3598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D8441F-AD41-4CD7-47D6-2DE78A847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4B2E-6EC0-DA44-BA7E-E48CE9D7FF37}" type="datetimeFigureOut">
              <a:rPr lang="de-DE" smtClean="0"/>
              <a:t>07.11.24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A23AB7-CA54-01DC-858C-566D1CF9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Landesinitiative n-21: Schulen in Niedersachsen online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ACD6BE-932C-6649-0AF6-E416C50C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E270-BDB6-C94A-904E-1C89426093D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C8E1043-5E29-8E68-CBEE-21B3574A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53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9306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33BE6-764C-12CF-53EF-F7BD3733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ACB59A-1D10-EE35-2181-EA77539B0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5EE7F8-149F-06B9-8D7B-1E2319157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4B2E-6EC0-DA44-BA7E-E48CE9D7FF37}" type="datetimeFigureOut">
              <a:rPr lang="de-DE" smtClean="0"/>
              <a:t>07.11.24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12C513-CF4A-488B-04B8-DE57BDAFC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Landesinitiative n-21: Schulen in Niedersachsen online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ACAAB2-0EAD-0098-56F3-84C5658B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E270-BDB6-C94A-904E-1C8942609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48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242B4E-9531-34B4-8D6E-0B82EFB8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53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8EC34-93AA-1921-FD3A-C1BF15EF3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78099"/>
            <a:ext cx="5181600" cy="3598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253B17-FC62-0C8B-4DAA-660B5198C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78099"/>
            <a:ext cx="5181600" cy="359886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003C5BC-07BE-F172-0F1F-7F40E9265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4B2E-6EC0-DA44-BA7E-E48CE9D7FF37}" type="datetimeFigureOut">
              <a:rPr lang="de-DE" smtClean="0"/>
              <a:t>07.11.24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2E435B-87AB-ABD7-58F6-2A5658A0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Landesinitiative n-21: Schulen in Niedersachsen online e.V.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A3C5F2-9D47-3DB9-0FE9-4F0E83B5F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E270-BDB6-C94A-904E-1C8942609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28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68F5BF1-8C30-4E6D-7CF1-1C45A427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4B2E-6EC0-DA44-BA7E-E48CE9D7FF37}" type="datetimeFigureOut">
              <a:rPr lang="de-DE" smtClean="0"/>
              <a:t>07.11.24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E15E41-584E-70A6-522D-3AD4FD14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Landesinitiative n-21: Schulen in Niedersachsen online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B655B9-B458-4595-3B99-CA9E2EC5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E270-BDB6-C94A-904E-1C8942609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95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C9DCF-E9AC-7D02-387C-338905A9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6700"/>
            <a:ext cx="3932237" cy="10160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E4AE6E-FA50-2F80-F668-7D58193FB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36700"/>
            <a:ext cx="6172200" cy="4324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A31521-D268-481A-7833-A6EB79F60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1FEED8-F335-A519-275E-9E447E00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4B2E-6EC0-DA44-BA7E-E48CE9D7FF37}" type="datetimeFigureOut">
              <a:rPr lang="de-DE" smtClean="0"/>
              <a:t>07.11.24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E35E1D-BDA6-FF34-DE95-D592BC138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Landesinitiative n-21: Schulen in Niedersachsen online e.V.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B14F1B-FD89-1C6A-71B4-E1543A38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E270-BDB6-C94A-904E-1C8942609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397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7865A19-C09A-0B0F-6B7D-74A840DB62D4}"/>
              </a:ext>
            </a:extLst>
          </p:cNvPr>
          <p:cNvGrpSpPr/>
          <p:nvPr userDrawn="1"/>
        </p:nvGrpSpPr>
        <p:grpSpPr>
          <a:xfrm>
            <a:off x="0" y="-1"/>
            <a:ext cx="12192000" cy="1193452"/>
            <a:chOff x="0" y="-1"/>
            <a:chExt cx="12192000" cy="1193452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195EBD8-C1CE-A309-ABE0-B05E28B42C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4" r="1"/>
            <a:stretch/>
          </p:blipFill>
          <p:spPr>
            <a:xfrm>
              <a:off x="2964602" y="-1"/>
              <a:ext cx="6177948" cy="1193451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DF4DD75-B5FB-5844-2018-C964B7665F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94"/>
            <a:stretch/>
          </p:blipFill>
          <p:spPr>
            <a:xfrm>
              <a:off x="9131063" y="-1"/>
              <a:ext cx="3060937" cy="1193452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3B8A5853-4F5C-9AC2-1D58-192499B8B0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18"/>
            <a:stretch/>
          </p:blipFill>
          <p:spPr>
            <a:xfrm>
              <a:off x="0" y="1"/>
              <a:ext cx="3049452" cy="1193450"/>
            </a:xfrm>
            <a:prstGeom prst="rect">
              <a:avLst/>
            </a:prstGeom>
          </p:spPr>
        </p:pic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06A0C8-37A1-1C28-4773-901232F41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D929EA-168D-68F3-F0BB-EAAA2E8C1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F4B2E-6EC0-DA44-BA7E-E48CE9D7FF37}" type="datetimeFigureOut">
              <a:rPr lang="de-DE" smtClean="0"/>
              <a:t>07.11.24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9511CE-3724-6244-A6F6-8DDF00C07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Landesinitiative n-21: Schulen in Niedersachsen online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9BCEF3-081B-5859-1496-F3BBD3C2B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1A586-8B53-AB41-AC4D-E94AD1C90FF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96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kmk.org/fileadmin/Dateien/pdf/KMK/SWK/2024/SWK-2024-Impulspapier_LargeLanguageModels.pdf" TargetMode="External"/><Relationship Id="rId5" Type="http://schemas.openxmlformats.org/officeDocument/2006/relationships/hyperlink" Target="https://www.kmk.org/fileadmin/Dateien/pdf/KMK/SWK/2024/Impulspapier_LLM_Praesentation_SWK-Talk.pdf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heise.de/hintergrund/Kuenstliche-Intelligenz-Chatbots-bleiben-erfinderisch-9633784.html" TargetMode="External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hyperlink" Target="https://www.kmk.org/fileadmin/Dateien/pdf/KMK/SWK/2024/SWK-2024-Impulspapier_LargeLanguageModels.pdf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heise.de/hintergrund/Neue-Tools-zeigen-wie-voreingenommen-KI-Bildgeneratoren-sind-7744035.html" TargetMode="External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877B6-A69E-E69D-195B-3F7767429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800" dirty="0"/>
              <a:t>Intelligentes Lernen </a:t>
            </a:r>
            <a:br>
              <a:rPr lang="de-DE" sz="4800" dirty="0"/>
            </a:br>
            <a:r>
              <a:rPr lang="de-DE" sz="4800" dirty="0"/>
              <a:t>durch KI im Lernmanagementsystem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C16CD12-87E7-C68E-6B40-1CA240483A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08. November 2024</a:t>
            </a:r>
          </a:p>
          <a:p>
            <a:r>
              <a:rPr lang="de-DE" dirty="0"/>
              <a:t>interdisziplinärer Workshop für „Large Language Models in der Bildung“</a:t>
            </a:r>
          </a:p>
        </p:txBody>
      </p:sp>
    </p:spTree>
    <p:extLst>
      <p:ext uri="{BB962C8B-B14F-4D97-AF65-F5344CB8AC3E}">
        <p14:creationId xmlns:p14="http://schemas.microsoft.com/office/powerpoint/2010/main" val="3622729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FE122-08EE-2590-5783-A0E9187E9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2E2B1845-9C1E-F606-1C31-9E70F6AF6B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05" t="5177"/>
          <a:stretch/>
        </p:blipFill>
        <p:spPr>
          <a:xfrm>
            <a:off x="1667568" y="1211909"/>
            <a:ext cx="8963544" cy="564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19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F5E73-5B4F-A3B9-CD87-F84B5EFE7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9B67733-0B9E-9ED1-1A48-A1C3BEFA87CF}"/>
              </a:ext>
            </a:extLst>
          </p:cNvPr>
          <p:cNvGrpSpPr/>
          <p:nvPr/>
        </p:nvGrpSpPr>
        <p:grpSpPr>
          <a:xfrm>
            <a:off x="1709659" y="1202133"/>
            <a:ext cx="8948106" cy="5655867"/>
            <a:chOff x="1709659" y="1202133"/>
            <a:chExt cx="8948106" cy="565586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245C5C7-4AA0-5652-75C9-394D82CD8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15388" t="5842"/>
            <a:stretch/>
          </p:blipFill>
          <p:spPr>
            <a:xfrm>
              <a:off x="1709659" y="1202133"/>
              <a:ext cx="8948106" cy="5655867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78C44CE-06CF-19C1-06B6-1EC9D0FB0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18" t="1433" r="1295" b="2083"/>
            <a:stretch/>
          </p:blipFill>
          <p:spPr>
            <a:xfrm>
              <a:off x="5257800" y="2245659"/>
              <a:ext cx="4303059" cy="3240741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8D486482-8F35-FC46-009F-6760BA2E37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7893" y="4940710"/>
              <a:ext cx="1591836" cy="1181393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9347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C037E-1CD9-8546-BC0B-775211474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8D25079-C4CD-F9F0-0328-77A4CCC0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73" t="5482"/>
          <a:stretch/>
        </p:blipFill>
        <p:spPr>
          <a:xfrm>
            <a:off x="1638357" y="1230372"/>
            <a:ext cx="8915286" cy="56276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F266EE8-0D90-AC33-DFC5-DA6F6EB54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8479" y="5765941"/>
            <a:ext cx="298834" cy="30586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829EBC8-EEC4-40AE-D7B9-371F58CDC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57" t="12087" r="8549" b="11820"/>
          <a:stretch/>
        </p:blipFill>
        <p:spPr>
          <a:xfrm>
            <a:off x="5013852" y="1224000"/>
            <a:ext cx="6710757" cy="39262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A587169E-3E35-8ADE-59FD-131FBA3EE746}"/>
              </a:ext>
            </a:extLst>
          </p:cNvPr>
          <p:cNvCxnSpPr>
            <a:cxnSpLocks/>
          </p:cNvCxnSpPr>
          <p:nvPr/>
        </p:nvCxnSpPr>
        <p:spPr>
          <a:xfrm flipV="1">
            <a:off x="5190565" y="4823385"/>
            <a:ext cx="1620688" cy="105298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466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rdkunde1">
            <a:hlinkClick r:id="" action="ppaction://media"/>
            <a:extLst>
              <a:ext uri="{FF2B5EF4-FFF2-40B4-BE49-F238E27FC236}">
                <a16:creationId xmlns:a16="http://schemas.microsoft.com/office/drawing/2014/main" id="{05CD99F1-2FA1-F814-360C-4F8E23342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781" b="-9"/>
          <a:stretch/>
        </p:blipFill>
        <p:spPr>
          <a:xfrm>
            <a:off x="0" y="1188000"/>
            <a:ext cx="12189600" cy="56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CF12A-A457-5CB1-82E6-B0DB33BD1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pressionismus">
            <a:hlinkClick r:id="" action="ppaction://media"/>
            <a:extLst>
              <a:ext uri="{FF2B5EF4-FFF2-40B4-BE49-F238E27FC236}">
                <a16:creationId xmlns:a16="http://schemas.microsoft.com/office/drawing/2014/main" id="{00B004AA-B2C8-3D0C-8072-7337BE7FA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7848"/>
          <a:stretch/>
        </p:blipFill>
        <p:spPr>
          <a:xfrm>
            <a:off x="0" y="1190171"/>
            <a:ext cx="12192000" cy="566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72ED2-4FC4-6513-03F5-FED75EBC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🚧 Demo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43466E-736E-9DAC-6F43-00B8BDFE7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8772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BBCEA-2D11-0821-E48A-F5C880742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C99463D-F080-3117-CE1B-6F33E5837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Personalisierung des Lernens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automatisierte Hilfestellungen, formatives Feedback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Förderung der Sprach- und Schreibkompetenzen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persönlicher Lernraum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Fördern kritischer Reflexion und Problemlösungsfähigkeiten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Unterstützung bei Lernschwierigkeiten oder Förderbedarf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Bildungsgerechtigkeit durch einfachen Zugang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5A2A305-2D11-CB78-D7F3-49D37EC9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Entwicklungschancen</a:t>
            </a:r>
          </a:p>
        </p:txBody>
      </p:sp>
    </p:spTree>
    <p:extLst>
      <p:ext uri="{BB962C8B-B14F-4D97-AF65-F5344CB8AC3E}">
        <p14:creationId xmlns:p14="http://schemas.microsoft.com/office/powerpoint/2010/main" val="218423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25A9B97-4DDC-423E-A03B-426B3EC8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medienpädagogische Projekte, PPP und </a:t>
            </a:r>
            <a:br>
              <a:rPr lang="de-DE" dirty="0"/>
            </a:br>
            <a:r>
              <a:rPr lang="de-DE" dirty="0"/>
              <a:t>Projektträgerschaft im Auftrag des MK</a:t>
            </a:r>
          </a:p>
          <a:p>
            <a:r>
              <a:rPr lang="de-DE" dirty="0"/>
              <a:t>Projekte im Masterplan Digitalisierung</a:t>
            </a:r>
          </a:p>
          <a:p>
            <a:r>
              <a:rPr lang="de-DE" dirty="0"/>
              <a:t>DigitalPakt Schule-Projekte</a:t>
            </a:r>
            <a:br>
              <a:rPr lang="de-DE" dirty="0"/>
            </a:br>
            <a:r>
              <a:rPr lang="de-DE" dirty="0"/>
              <a:t>Niedersächsische Bildungscloud und moin.schule</a:t>
            </a:r>
          </a:p>
          <a:p>
            <a:r>
              <a:rPr lang="de-DE" dirty="0"/>
              <a:t>Landtag Online und </a:t>
            </a:r>
            <a:br>
              <a:rPr lang="de-DE" dirty="0"/>
            </a:br>
            <a:r>
              <a:rPr lang="de-DE" dirty="0"/>
              <a:t>Projekte mit externen Partnern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2CE573C-5A7C-2F86-C534-3FA617FB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Landesinitiative n-21</a:t>
            </a:r>
          </a:p>
        </p:txBody>
      </p:sp>
    </p:spTree>
    <p:extLst>
      <p:ext uri="{BB962C8B-B14F-4D97-AF65-F5344CB8AC3E}">
        <p14:creationId xmlns:p14="http://schemas.microsoft.com/office/powerpoint/2010/main" val="1078703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D287EBBA-EF45-2CAE-D520-0A948F272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0" b="25822"/>
          <a:stretch/>
        </p:blipFill>
        <p:spPr>
          <a:xfrm>
            <a:off x="6400800" y="1252536"/>
            <a:ext cx="5791200" cy="56054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78789A4-D018-2BF8-A6D5-68D1A19E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Empfehlungen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511B8ED-B6A0-7990-E5EA-26AC4BB9EF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Integration in Lernplattformen</a:t>
            </a:r>
          </a:p>
          <a:p>
            <a:r>
              <a:rPr lang="de-DE" sz="2400" dirty="0"/>
              <a:t>kostenfreier Zugang zu Modellen</a:t>
            </a:r>
          </a:p>
          <a:p>
            <a:r>
              <a:rPr lang="de-DE" sz="2400" dirty="0"/>
              <a:t>zielgerichtete Nutzung von Modellen</a:t>
            </a:r>
          </a:p>
          <a:p>
            <a:r>
              <a:rPr lang="de-DE" sz="2400" dirty="0"/>
              <a:t>Einhaltung von Datenschutzvorgaben</a:t>
            </a:r>
          </a:p>
          <a:p>
            <a:r>
              <a:rPr lang="de-DE" sz="2400" dirty="0"/>
              <a:t>Kontrolle über Inhalte</a:t>
            </a:r>
          </a:p>
        </p:txBody>
      </p:sp>
      <p:pic>
        <p:nvPicPr>
          <p:cNvPr id="9" name="Grafik 8" descr="Ein Bild, das Muster, nähen enthält.&#10;&#10;Automatisch generierte Beschreibung">
            <a:extLst>
              <a:ext uri="{FF2B5EF4-FFF2-40B4-BE49-F238E27FC236}">
                <a16:creationId xmlns:a16="http://schemas.microsoft.com/office/drawing/2014/main" id="{C221F33A-8BE9-B64A-AC4B-C741F5C02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708" y="5473700"/>
            <a:ext cx="1113092" cy="111309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F5DE116-B5AA-EC1C-B2A2-367F87159B4C}"/>
              </a:ext>
            </a:extLst>
          </p:cNvPr>
          <p:cNvSpPr txBox="1"/>
          <p:nvPr/>
        </p:nvSpPr>
        <p:spPr>
          <a:xfrm>
            <a:off x="3695700" y="5473700"/>
            <a:ext cx="121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hlinkClick r:id="rId5"/>
              </a:rPr>
              <a:t>SWK Talk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F25C8CB-ABD3-04D1-7DD5-DD9F6097303D}"/>
              </a:ext>
            </a:extLst>
          </p:cNvPr>
          <p:cNvSpPr txBox="1"/>
          <p:nvPr/>
        </p:nvSpPr>
        <p:spPr>
          <a:xfrm>
            <a:off x="2984500" y="6197211"/>
            <a:ext cx="192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hlinkClick r:id="rId6"/>
              </a:rPr>
              <a:t>SWK Impulspapier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30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78789A4-D018-2BF8-A6D5-68D1A19E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 und Potenziale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2EC79AF-411C-AA73-C59D-E3F037489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78099"/>
            <a:ext cx="5181600" cy="2413001"/>
          </a:xfrm>
        </p:spPr>
        <p:txBody>
          <a:bodyPr>
            <a:normAutofit/>
          </a:bodyPr>
          <a:lstStyle/>
          <a:p>
            <a:r>
              <a:rPr lang="de-DE" sz="2400" dirty="0"/>
              <a:t>Texterstellung und Recherche</a:t>
            </a:r>
          </a:p>
          <a:p>
            <a:r>
              <a:rPr lang="de-DE" sz="2400" dirty="0"/>
              <a:t>adaptives Lernen, individuelles Feedback</a:t>
            </a:r>
            <a:r>
              <a:rPr lang="de-DE" sz="2400" baseline="30000" dirty="0"/>
              <a:t>5</a:t>
            </a:r>
          </a:p>
          <a:p>
            <a:r>
              <a:rPr lang="de-DE" sz="2400" dirty="0"/>
              <a:t>Lernmaterial und Aufgaben binnendifferenziert erstellen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37EE9B0-9FE8-FE9C-E63A-228EE8F708E3}"/>
              </a:ext>
            </a:extLst>
          </p:cNvPr>
          <p:cNvSpPr txBox="1">
            <a:spLocks/>
          </p:cNvSpPr>
          <p:nvPr/>
        </p:nvSpPr>
        <p:spPr>
          <a:xfrm>
            <a:off x="838200" y="2578098"/>
            <a:ext cx="5181600" cy="4279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Halluzinationen</a:t>
            </a:r>
            <a:r>
              <a:rPr lang="de-DE" sz="2400" baseline="30000" dirty="0"/>
              <a:t>1</a:t>
            </a:r>
          </a:p>
          <a:p>
            <a:r>
              <a:rPr lang="de-DE" sz="2400" dirty="0"/>
              <a:t>Biases</a:t>
            </a:r>
            <a:r>
              <a:rPr lang="de-DE" sz="2400" baseline="30000" dirty="0"/>
              <a:t>2</a:t>
            </a:r>
          </a:p>
          <a:p>
            <a:r>
              <a:rPr lang="de-DE" sz="2400" dirty="0"/>
              <a:t>Lerngelegenheiten reduziert durch Auslagerung des Schreibens</a:t>
            </a:r>
          </a:p>
          <a:p>
            <a:r>
              <a:rPr lang="de-DE" sz="2400" dirty="0"/>
              <a:t>Urheberrecht und Datenschutz</a:t>
            </a:r>
          </a:p>
          <a:p>
            <a:r>
              <a:rPr lang="de-DE" sz="2400" dirty="0"/>
              <a:t>Leistungsschere</a:t>
            </a:r>
            <a:r>
              <a:rPr lang="de-DE" sz="2400" baseline="30000" dirty="0"/>
              <a:t>3</a:t>
            </a:r>
          </a:p>
          <a:p>
            <a:r>
              <a:rPr lang="de-DE" sz="2400" dirty="0"/>
              <a:t>keine Diagnose</a:t>
            </a:r>
            <a:r>
              <a:rPr lang="de-DE" sz="2400" baseline="30000" dirty="0"/>
              <a:t>4</a:t>
            </a:r>
          </a:p>
          <a:p>
            <a:pPr marL="0" indent="0">
              <a:buNone/>
            </a:pPr>
            <a:endParaRPr lang="de-DE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200" baseline="30000" dirty="0"/>
              <a:t>1</a:t>
            </a:r>
            <a:r>
              <a:rPr lang="de-DE" sz="1200" dirty="0"/>
              <a:t> KI </a:t>
            </a:r>
            <a:r>
              <a:rPr lang="de-DE" sz="1200" dirty="0">
                <a:hlinkClick r:id="rId3"/>
              </a:rPr>
              <a:t>erfindet „Fakten“</a:t>
            </a:r>
            <a:r>
              <a:rPr lang="de-DE" sz="1200" dirty="0"/>
              <a:t>, häufig in unvorhergesehenen Situationen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200" baseline="30000" dirty="0"/>
              <a:t>2</a:t>
            </a:r>
            <a:r>
              <a:rPr lang="de-DE" sz="1200" dirty="0"/>
              <a:t> </a:t>
            </a:r>
            <a:r>
              <a:rPr lang="de-DE" sz="1200" dirty="0">
                <a:hlinkClick r:id="rId4"/>
              </a:rPr>
              <a:t>Vorurteile</a:t>
            </a:r>
            <a:r>
              <a:rPr lang="de-DE" sz="1200" dirty="0"/>
              <a:t> aus dem Training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200" baseline="30000" dirty="0"/>
              <a:t>3</a:t>
            </a:r>
            <a:r>
              <a:rPr lang="de-DE" sz="1200" dirty="0"/>
              <a:t> Bildungsgerechtigkeit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200" baseline="30000" dirty="0"/>
              <a:t>4</a:t>
            </a:r>
            <a:r>
              <a:rPr lang="de-DE" sz="1200" dirty="0"/>
              <a:t> KI kann keine Diagnose stellen und ist kein Pädagoge (vgl. </a:t>
            </a:r>
            <a:r>
              <a:rPr lang="de-DE" sz="1200" dirty="0">
                <a:hlinkClick r:id="rId5"/>
              </a:rPr>
              <a:t>Impulspapier S. 12</a:t>
            </a:r>
            <a:r>
              <a:rPr lang="de-DE" sz="12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200" baseline="30000" dirty="0"/>
              <a:t>5</a:t>
            </a:r>
            <a:r>
              <a:rPr lang="de-DE" sz="1200" dirty="0"/>
              <a:t> vgl. </a:t>
            </a:r>
            <a:r>
              <a:rPr lang="de-DE" sz="1200" dirty="0">
                <a:hlinkClick r:id="rId5"/>
              </a:rPr>
              <a:t>Impulspapier S. 11f</a:t>
            </a:r>
            <a:endParaRPr lang="de-DE" sz="1200" dirty="0"/>
          </a:p>
        </p:txBody>
      </p:sp>
      <p:pic>
        <p:nvPicPr>
          <p:cNvPr id="13" name="Grafik 12" descr="Marke folgen mit einfarbiger Füllung">
            <a:extLst>
              <a:ext uri="{FF2B5EF4-FFF2-40B4-BE49-F238E27FC236}">
                <a16:creationId xmlns:a16="http://schemas.microsoft.com/office/drawing/2014/main" id="{9306CBB3-A2DC-002B-B396-0A18739F8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5800" y="1728000"/>
            <a:ext cx="914400" cy="914400"/>
          </a:xfrm>
          <a:prstGeom prst="rect">
            <a:avLst/>
          </a:prstGeom>
        </p:spPr>
      </p:pic>
      <p:pic>
        <p:nvPicPr>
          <p:cNvPr id="15" name="Grafik 14" descr="Markee nicht mehr folgen mit einfarbiger Füllung">
            <a:extLst>
              <a:ext uri="{FF2B5EF4-FFF2-40B4-BE49-F238E27FC236}">
                <a16:creationId xmlns:a16="http://schemas.microsoft.com/office/drawing/2014/main" id="{7B0ADBD8-F839-9FF7-565F-1F60C62C1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71801" y="1728000"/>
            <a:ext cx="914400" cy="914400"/>
          </a:xfrm>
          <a:prstGeom prst="rect">
            <a:avLst/>
          </a:prstGeom>
        </p:spPr>
      </p:pic>
      <p:pic>
        <p:nvPicPr>
          <p:cNvPr id="2" name="Grafik 1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4779B8A2-5C08-E6AE-38A8-594B256671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388" b="25822"/>
          <a:stretch/>
        </p:blipFill>
        <p:spPr>
          <a:xfrm>
            <a:off x="6400800" y="4991100"/>
            <a:ext cx="5791200" cy="18669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4250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FF3B308-5506-8BE7-8EA7-769B246E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Erwartungen der Lehrkräfte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A849932-DA59-848C-BB39-9815F1615F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Innovation</a:t>
            </a:r>
          </a:p>
          <a:p>
            <a:r>
              <a:rPr lang="de-DE" dirty="0"/>
              <a:t>Zugang</a:t>
            </a:r>
          </a:p>
          <a:p>
            <a:r>
              <a:rPr lang="de-DE" dirty="0"/>
              <a:t>ortsunabhängiges Lernen</a:t>
            </a:r>
          </a:p>
          <a:p>
            <a:r>
              <a:rPr lang="de-DE" dirty="0"/>
              <a:t>Datenschutz</a:t>
            </a:r>
          </a:p>
          <a:p>
            <a:r>
              <a:rPr lang="de-DE" dirty="0"/>
              <a:t>Verlässlichkeit</a:t>
            </a:r>
          </a:p>
          <a:p>
            <a:r>
              <a:rPr lang="de-DE" dirty="0"/>
              <a:t>…?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BD53D0-2941-8E21-AB9C-7BF6784301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8096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AE5D6-DCBF-27B5-2B70-5813D311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D7157AB-8756-4990-E2BF-792AF654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Erwartungen der Lehrkräfte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B6C9A5C-189E-895E-D214-AB61EA5504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Innovation</a:t>
            </a:r>
          </a:p>
          <a:p>
            <a:r>
              <a:rPr lang="de-DE" dirty="0"/>
              <a:t>Zugang</a:t>
            </a:r>
          </a:p>
          <a:p>
            <a:r>
              <a:rPr lang="de-DE" dirty="0"/>
              <a:t>ortsunabhängiges Lernen</a:t>
            </a:r>
          </a:p>
          <a:p>
            <a:r>
              <a:rPr lang="de-DE" dirty="0"/>
              <a:t>Datenschutz</a:t>
            </a:r>
          </a:p>
          <a:p>
            <a:r>
              <a:rPr lang="de-DE" dirty="0"/>
              <a:t>Verlässlichkeit</a:t>
            </a:r>
          </a:p>
          <a:p>
            <a:r>
              <a:rPr lang="de-DE" dirty="0"/>
              <a:t>…?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F70718F-8998-B8C5-B0CE-A94BA6645B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Betrieb als  </a:t>
            </a:r>
            <a:br>
              <a:rPr lang="de-DE" dirty="0"/>
            </a:br>
            <a:r>
              <a:rPr lang="de-DE" dirty="0"/>
              <a:t>selbst gehostete Lösung </a:t>
            </a:r>
            <a:br>
              <a:rPr lang="de-DE" dirty="0"/>
            </a:br>
            <a:r>
              <a:rPr lang="de-DE" dirty="0"/>
              <a:t>oder Auftragsverarbeitung</a:t>
            </a:r>
          </a:p>
          <a:p>
            <a:r>
              <a:rPr lang="de-DE" dirty="0"/>
              <a:t>Konfiguration </a:t>
            </a:r>
            <a:br>
              <a:rPr lang="de-DE" dirty="0"/>
            </a:br>
            <a:r>
              <a:rPr lang="de-DE" dirty="0"/>
              <a:t>selbst </a:t>
            </a:r>
            <a:r>
              <a:rPr lang="de-DE" dirty="0" err="1"/>
              <a:t>gehosteter</a:t>
            </a:r>
            <a:r>
              <a:rPr lang="de-DE" dirty="0"/>
              <a:t> Lösung</a:t>
            </a:r>
          </a:p>
          <a:p>
            <a:r>
              <a:rPr lang="de-DE" dirty="0"/>
              <a:t>Training nicht mit </a:t>
            </a:r>
            <a:r>
              <a:rPr lang="de-DE" dirty="0" err="1"/>
              <a:t>Nutzendendaten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2211735-230B-35C1-BD6D-DB02363B7250}"/>
              </a:ext>
            </a:extLst>
          </p:cNvPr>
          <p:cNvSpPr txBox="1"/>
          <p:nvPr/>
        </p:nvSpPr>
        <p:spPr>
          <a:xfrm>
            <a:off x="10115844" y="1500881"/>
            <a:ext cx="16728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0" dirty="0">
                <a:effectLst/>
                <a:latin typeface="Apple Color Emoji" pitchFamily="2" charset="0"/>
              </a:rPr>
              <a:t>🚩</a:t>
            </a:r>
          </a:p>
        </p:txBody>
      </p:sp>
      <p:sp>
        <p:nvSpPr>
          <p:cNvPr id="8" name="Pfeil nach rechts 5">
            <a:extLst>
              <a:ext uri="{FF2B5EF4-FFF2-40B4-BE49-F238E27FC236}">
                <a16:creationId xmlns:a16="http://schemas.microsoft.com/office/drawing/2014/main" id="{2F2C5EC6-A448-89F5-1234-BA537FEDE9A2}"/>
              </a:ext>
            </a:extLst>
          </p:cNvPr>
          <p:cNvSpPr/>
          <p:nvPr/>
        </p:nvSpPr>
        <p:spPr>
          <a:xfrm>
            <a:off x="3458015" y="4032000"/>
            <a:ext cx="2587283" cy="5908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82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36156-5B82-2184-EFCA-646BBD8BD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D842F8A-66D4-DADE-4A1B-ADDE9990F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Erwartungen der Lehrkräfte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D8B6AB0-CE13-1989-3A42-C5931DA42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Innovation</a:t>
            </a:r>
          </a:p>
          <a:p>
            <a:r>
              <a:rPr lang="de-DE" dirty="0"/>
              <a:t>Zugang</a:t>
            </a:r>
          </a:p>
          <a:p>
            <a:r>
              <a:rPr lang="de-DE" dirty="0"/>
              <a:t>ortsunabhängiges Lernen</a:t>
            </a:r>
          </a:p>
          <a:p>
            <a:r>
              <a:rPr lang="de-DE" dirty="0"/>
              <a:t>Datenschutz</a:t>
            </a:r>
          </a:p>
          <a:p>
            <a:r>
              <a:rPr lang="de-DE" dirty="0"/>
              <a:t>Verlässlichkeit</a:t>
            </a:r>
          </a:p>
          <a:p>
            <a:r>
              <a:rPr lang="de-DE" dirty="0"/>
              <a:t>…?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C81DE1-4037-4088-3E0E-238AE7AD80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RAG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Guardrails</a:t>
            </a:r>
            <a:endParaRPr lang="de-DE" dirty="0"/>
          </a:p>
        </p:txBody>
      </p:sp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8CF8DD2A-696A-0C5F-4A8B-0788EA45F8A1}"/>
              </a:ext>
            </a:extLst>
          </p:cNvPr>
          <p:cNvSpPr/>
          <p:nvPr/>
        </p:nvSpPr>
        <p:spPr>
          <a:xfrm>
            <a:off x="3458015" y="4536000"/>
            <a:ext cx="2587283" cy="5908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BA08B2B-7717-F219-B751-8904A4BD42EA}"/>
              </a:ext>
            </a:extLst>
          </p:cNvPr>
          <p:cNvGrpSpPr/>
          <p:nvPr/>
        </p:nvGrpSpPr>
        <p:grpSpPr>
          <a:xfrm>
            <a:off x="6426004" y="4576741"/>
            <a:ext cx="4054427" cy="2281259"/>
            <a:chOff x="6426004" y="4576741"/>
            <a:chExt cx="4054427" cy="228125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0745C85-1764-F16A-40AB-A6151B7D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6004" y="4576741"/>
              <a:ext cx="4054427" cy="2087164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0A9B53C-8B53-8F91-070B-B37D6D8FD5E3}"/>
                </a:ext>
              </a:extLst>
            </p:cNvPr>
            <p:cNvSpPr txBox="1"/>
            <p:nvPr/>
          </p:nvSpPr>
          <p:spPr>
            <a:xfrm>
              <a:off x="6426004" y="6611779"/>
              <a:ext cx="38686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https://</a:t>
              </a:r>
              <a:r>
                <a:rPr lang="de-DE" sz="1000" dirty="0" err="1"/>
                <a:t>github.com</a:t>
              </a:r>
              <a:r>
                <a:rPr lang="de-DE" sz="1000" dirty="0"/>
                <a:t>/NVIDIA/</a:t>
              </a:r>
              <a:r>
                <a:rPr lang="de-DE" sz="1000" dirty="0" err="1"/>
                <a:t>NeMo-Guardrails</a:t>
              </a:r>
              <a:endParaRPr lang="de-DE" sz="1000" dirty="0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23A6C23F-CF3B-3725-4FD3-60D1EF9DC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941" y="2069554"/>
            <a:ext cx="5007429" cy="25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74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65D12A4-E9D3-04DA-4D81-A12B618D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3B0DCFE-4EB2-7937-E37A-FC6F1B1430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…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last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stopped</a:t>
            </a:r>
            <a:r>
              <a:rPr lang="de-DE" dirty="0"/>
              <a:t> </a:t>
            </a:r>
            <a:r>
              <a:rPr lang="de-DE" dirty="0" err="1"/>
              <a:t>raising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hands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. … "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I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I'm</a:t>
            </a:r>
            <a:r>
              <a:rPr lang="de-DE" dirty="0"/>
              <a:t> ignorant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AI will just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something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?"</a:t>
            </a:r>
          </a:p>
        </p:txBody>
      </p:sp>
      <p:pic>
        <p:nvPicPr>
          <p:cNvPr id="7" name="Inhaltsplatzhalter 6" descr="Ein Bild, das Text, Menschliches Gesicht, Mann, Person enthält.&#10;&#10;Automatisch generierte Beschreibung">
            <a:extLst>
              <a:ext uri="{FF2B5EF4-FFF2-40B4-BE49-F238E27FC236}">
                <a16:creationId xmlns:a16="http://schemas.microsoft.com/office/drawing/2014/main" id="{917989F7-0DB4-E2BC-4C84-96CD6E78AE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6283"/>
          <a:stretch/>
        </p:blipFill>
        <p:spPr>
          <a:xfrm>
            <a:off x="6172200" y="2578099"/>
            <a:ext cx="5181600" cy="2440059"/>
          </a:xfrm>
        </p:spPr>
      </p:pic>
    </p:spTree>
    <p:extLst>
      <p:ext uri="{BB962C8B-B14F-4D97-AF65-F5344CB8AC3E}">
        <p14:creationId xmlns:p14="http://schemas.microsoft.com/office/powerpoint/2010/main" val="477827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Text, Screenshot, Software, Website enthält.&#10;&#10;Automatisch generierte Beschreibung">
            <a:extLst>
              <a:ext uri="{FF2B5EF4-FFF2-40B4-BE49-F238E27FC236}">
                <a16:creationId xmlns:a16="http://schemas.microsoft.com/office/drawing/2014/main" id="{90E81C9C-F117-FE89-B934-B5D6A9791C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6316" r="2680" b="8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7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youtvorlage-NBC_moinschule.potx" id="{2C4785A7-2F9F-7640-951F-E26F4FEC3107}" vid="{3E5D6AE4-D419-C844-BA42-42648256A45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634</Words>
  <Application>Microsoft Macintosh PowerPoint</Application>
  <PresentationFormat>Breitbild</PresentationFormat>
  <Paragraphs>140</Paragraphs>
  <Slides>16</Slides>
  <Notes>16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Apple Color Emoji</vt:lpstr>
      <vt:lpstr>Arial</vt:lpstr>
      <vt:lpstr>Calibri</vt:lpstr>
      <vt:lpstr>Office</vt:lpstr>
      <vt:lpstr>Intelligentes Lernen  durch KI im Lernmanagementsystem</vt:lpstr>
      <vt:lpstr>Landesinitiative n-21</vt:lpstr>
      <vt:lpstr>Empfehlungen</vt:lpstr>
      <vt:lpstr>Herausforderungen und Potenziale</vt:lpstr>
      <vt:lpstr>Erwartungen der Lehrkräfte</vt:lpstr>
      <vt:lpstr>Erwartungen der Lehrkräfte</vt:lpstr>
      <vt:lpstr>Erwartungen der Lehrkräfte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🚧 Demo</vt:lpstr>
      <vt:lpstr>Entwicklungschancen</vt:lpstr>
    </vt:vector>
  </TitlesOfParts>
  <Manager/>
  <Company>Landesinitiative n-21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Intelligentes Lernen  durch KI im Lernmanagementsystem</dc:title>
  <dc:subject>interdisziplinärer Workshop für „Large Language Models in der Bildung“</dc:subject>
  <dc:creator>Christian Burrichter</dc:creator>
  <cp:keywords/>
  <dc:description/>
  <cp:lastModifiedBy>Christian Burrichter</cp:lastModifiedBy>
  <cp:revision>20</cp:revision>
  <cp:lastPrinted>2024-11-07T14:04:45Z</cp:lastPrinted>
  <dcterms:created xsi:type="dcterms:W3CDTF">2024-09-06T05:20:36Z</dcterms:created>
  <dcterms:modified xsi:type="dcterms:W3CDTF">2024-11-07T18:54:45Z</dcterms:modified>
  <cp:category/>
</cp:coreProperties>
</file>